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01" r:id="rId3"/>
    <p:sldId id="299" r:id="rId4"/>
    <p:sldId id="298" r:id="rId5"/>
    <p:sldId id="259" r:id="rId6"/>
    <p:sldId id="279" r:id="rId7"/>
    <p:sldId id="304" r:id="rId8"/>
    <p:sldId id="306" r:id="rId9"/>
    <p:sldId id="283" r:id="rId10"/>
    <p:sldId id="302" r:id="rId11"/>
    <p:sldId id="290" r:id="rId12"/>
    <p:sldId id="292" r:id="rId13"/>
    <p:sldId id="268" r:id="rId14"/>
    <p:sldId id="276" r:id="rId15"/>
    <p:sldId id="303" r:id="rId16"/>
    <p:sldId id="271" r:id="rId17"/>
    <p:sldId id="272" r:id="rId18"/>
    <p:sldId id="27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1517DEA-829A-4467-A016-1F48E18019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BE48FA8-986C-4578-B556-207E17CC468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573"/>
            <a:ext cx="12172867" cy="650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3230" y="882421"/>
            <a:ext cx="660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812797" y="2438401"/>
            <a:ext cx="11176000" cy="821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Nhiệt liệt chào mừng quý thầy cô về dự giờ 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858807" y="3505316"/>
            <a:ext cx="3083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6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</a:t>
            </a:r>
            <a:r>
              <a:rPr lang="en-US" sz="36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Lớp</a:t>
            </a:r>
            <a:r>
              <a:rPr lang="en-US" sz="36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1B</a:t>
            </a: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2467155" y="4267200"/>
            <a:ext cx="7461849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vi-VN" sz="2400" b="1" kern="10" dirty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Năm học: 202</a:t>
            </a:r>
            <a:r>
              <a:rPr lang="en-US" sz="2400" b="1" kern="10" dirty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4</a:t>
            </a:r>
            <a:r>
              <a:rPr lang="vi-VN" sz="2400" b="1" kern="10" dirty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 - 202</a:t>
            </a:r>
            <a:r>
              <a:rPr lang="en-US" sz="2400" b="1" kern="10" dirty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5</a:t>
            </a:r>
            <a:endParaRPr lang="vi-VN" sz="2400" b="1" kern="10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/>
            </a:endParaRP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3835400" y="5349760"/>
            <a:ext cx="5435600" cy="5370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vi-VN" sz="2400" b="1" kern="10" dirty="0">
                <a:ln w="10541">
                  <a:solidFill>
                    <a:srgbClr val="AFD5D8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GV : </a:t>
            </a:r>
            <a:r>
              <a:rPr lang="en-US" sz="2400" b="1" kern="10" dirty="0">
                <a:ln w="10541">
                  <a:solidFill>
                    <a:srgbClr val="AFD5D8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Vũ </a:t>
            </a:r>
            <a:r>
              <a:rPr lang="en-US" sz="2400" b="1" kern="10" dirty="0" err="1">
                <a:ln w="10541">
                  <a:solidFill>
                    <a:srgbClr val="AFD5D8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Thị</a:t>
            </a:r>
            <a:r>
              <a:rPr lang="en-US" sz="2400" b="1" kern="10" dirty="0">
                <a:ln w="10541">
                  <a:solidFill>
                    <a:srgbClr val="AFD5D8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2400" b="1" kern="10" dirty="0" err="1">
                <a:ln w="10541">
                  <a:solidFill>
                    <a:srgbClr val="AFD5D8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Đào</a:t>
            </a:r>
            <a:endParaRPr lang="vi-VN" sz="2400" b="1" kern="10" dirty="0">
              <a:ln w="10541">
                <a:solidFill>
                  <a:srgbClr val="AFD5D8"/>
                </a:solidFill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63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" y="457200"/>
            <a:ext cx="1195053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5600" y="2286000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Giải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lao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5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75" y="1312835"/>
            <a:ext cx="2440917" cy="3117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94" y="1195501"/>
            <a:ext cx="2828006" cy="330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673" y="1065789"/>
            <a:ext cx="2839539" cy="3439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212" y="1368285"/>
            <a:ext cx="3202051" cy="31367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5283" y="3552971"/>
            <a:ext cx="5661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4173" y="3584847"/>
            <a:ext cx="5661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8877" y="3677180"/>
            <a:ext cx="535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04104" y="3552971"/>
            <a:ext cx="533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37297" y="3631013"/>
            <a:ext cx="518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354" y="3815863"/>
            <a:ext cx="1891899" cy="582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09097" y="3893905"/>
            <a:ext cx="1891899" cy="582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9592" y="3859216"/>
            <a:ext cx="1891899" cy="582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42516" y="3893905"/>
            <a:ext cx="1891899" cy="582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6" grpId="0" animBg="1"/>
      <p:bldP spid="6" grpId="1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6102" y="911129"/>
            <a:ext cx="11492701" cy="5379015"/>
            <a:chOff x="356102" y="911129"/>
            <a:chExt cx="11492701" cy="5379015"/>
          </a:xfrm>
        </p:grpSpPr>
        <p:grpSp>
          <p:nvGrpSpPr>
            <p:cNvPr id="9" name="Group 8"/>
            <p:cNvGrpSpPr/>
            <p:nvPr/>
          </p:nvGrpSpPr>
          <p:grpSpPr>
            <a:xfrm>
              <a:off x="356102" y="2776581"/>
              <a:ext cx="11492701" cy="3513563"/>
              <a:chOff x="237744" y="1820864"/>
              <a:chExt cx="11954256" cy="35135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855" y="2149286"/>
                <a:ext cx="2440917" cy="31171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010" y="1956915"/>
                <a:ext cx="2828006" cy="330948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7712" y="1820864"/>
                <a:ext cx="2839539" cy="344553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9950" y="2197724"/>
                <a:ext cx="3202050" cy="313670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37744" y="1820864"/>
                <a:ext cx="11954256" cy="2712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849" y="1991964"/>
              <a:ext cx="10972190" cy="23003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917" y="4556438"/>
              <a:ext cx="4700016" cy="8613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72164" y="4654276"/>
              <a:ext cx="4758281" cy="6656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72745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212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47048" y="5417754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5572" y="5398477"/>
            <a:ext cx="202219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5834" y="5398477"/>
            <a:ext cx="187528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51302" y="5370573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59" y="1583766"/>
            <a:ext cx="34194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75" y="1593292"/>
            <a:ext cx="33813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06" y="2472962"/>
            <a:ext cx="10485257" cy="16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59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9600" y="0"/>
            <a:ext cx="142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17272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1600" y="0"/>
            <a:ext cx="142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42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3000"/>
            <a:ext cx="142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572000"/>
            <a:ext cx="284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blumen-pflanzen1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334000"/>
            <a:ext cx="436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WordArt 16"/>
          <p:cNvSpPr>
            <a:spLocks noChangeArrowheads="1" noChangeShapeType="1" noTextEdit="1"/>
          </p:cNvSpPr>
          <p:nvPr/>
        </p:nvSpPr>
        <p:spPr bwMode="auto">
          <a:xfrm>
            <a:off x="711200" y="1600200"/>
            <a:ext cx="10769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0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232" y="5200067"/>
            <a:ext cx="1157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hè b</a:t>
            </a:r>
            <a:r>
              <a:rPr lang="en-US" sz="44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en-US" sz="44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cho Hà v</a:t>
            </a:r>
            <a:r>
              <a:rPr lang="en-US" sz="44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ề</a:t>
            </a:r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quê. Quê Hà là x</a:t>
            </a:r>
            <a:r>
              <a:rPr lang="en-US" sz="44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</a:t>
            </a:r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sở c</a:t>
            </a:r>
            <a:r>
              <a:rPr lang="en-US" sz="44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</a:t>
            </a:r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d</a:t>
            </a:r>
            <a:r>
              <a:rPr lang="en-US" sz="44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</a:t>
            </a:r>
            <a:r>
              <a:rPr lang="en-US" sz="4000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035" y="100584"/>
            <a:ext cx="9659629" cy="51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7580" y="433734"/>
            <a:ext cx="6967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phố </a:t>
            </a:r>
            <a:r>
              <a:rPr lang="en-US" sz="4400" b="1" dirty="0" err="1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400" b="1" dirty="0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</a:t>
            </a:r>
            <a:r>
              <a:rPr lang="en-US" sz="4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89" y="1295112"/>
            <a:ext cx="8222863" cy="53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" y="457200"/>
            <a:ext cx="1195053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5600" y="2286000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Khởi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động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2163234" y="161925"/>
            <a:ext cx="8504767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44800" y="6324600"/>
            <a:ext cx="6604000" cy="533400"/>
            <a:chOff x="1056" y="2208"/>
            <a:chExt cx="3648" cy="1014"/>
          </a:xfrm>
        </p:grpSpPr>
        <p:pic>
          <p:nvPicPr>
            <p:cNvPr id="5136" name="Picture 24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25" descr="0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26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27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4" name="Picture 28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943600"/>
            <a:ext cx="13165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9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1037888" y="5703888"/>
            <a:ext cx="9874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071271" y="2009003"/>
            <a:ext cx="243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pha</a:t>
            </a:r>
            <a:r>
              <a:rPr lang="en-US" sz="44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trà</a:t>
            </a:r>
            <a:endParaRPr lang="en-US" sz="4400" b="1" dirty="0">
              <a:latin typeface="Century Gothic" panose="020B0502020202020204" pitchFamily="34" charset="0"/>
              <a:ea typeface="Arial-Rounded"/>
              <a:cs typeface="Arial-Rounded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487947" y="2070671"/>
            <a:ext cx="223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phố</a:t>
            </a:r>
            <a:r>
              <a:rPr lang="en-US" sz="44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cổ</a:t>
            </a:r>
            <a:endParaRPr lang="en-US" sz="4400" b="1" dirty="0">
              <a:latin typeface="Century Gothic" panose="020B0502020202020204" pitchFamily="34" charset="0"/>
              <a:ea typeface="Arial-Rounded"/>
              <a:cs typeface="Arial-Rounded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860211" y="2036163"/>
            <a:ext cx="2740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quê</a:t>
            </a:r>
            <a:r>
              <a:rPr lang="en-US" sz="44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nhà</a:t>
            </a:r>
            <a:endParaRPr lang="en-US" sz="4400" b="1" dirty="0">
              <a:latin typeface="Century Gothic" panose="020B0502020202020204" pitchFamily="34" charset="0"/>
              <a:ea typeface="Arial-Rounded"/>
              <a:cs typeface="Arial-Rounded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828657" y="2105177"/>
            <a:ext cx="24374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latin typeface="Century Gothic" panose="020B0502020202020204" pitchFamily="34" charset="0"/>
                <a:ea typeface="Arial-Rounded"/>
                <a:cs typeface="Arial-Rounded"/>
              </a:rPr>
              <a:t>qua 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khế</a:t>
            </a:r>
            <a:endParaRPr lang="en-US" sz="4400" b="1" dirty="0">
              <a:latin typeface="Century Gothic" panose="020B0502020202020204" pitchFamily="34" charset="0"/>
              <a:ea typeface="Arial-Rounded"/>
              <a:cs typeface="Arial-Rounde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949" y="3570129"/>
            <a:ext cx="10538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>
                <a:latin typeface="Arial-Rounded"/>
                <a:ea typeface="Arial-Rounded"/>
                <a:cs typeface="Arial-Rounded"/>
              </a:rPr>
              <a:t>   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Bà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ra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th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ủ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đô.Bà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cho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bé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quà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quê.Bố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đ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ư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a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bà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đi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b</a:t>
            </a:r>
            <a:r>
              <a:rPr lang="en-US" sz="44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ờ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Hồ,đi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phố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  <a:ea typeface="Arial-Rounded"/>
                <a:cs typeface="Arial-Rounded"/>
              </a:rPr>
              <a:t>cổ</a:t>
            </a:r>
            <a:r>
              <a:rPr lang="en-US" sz="4000" b="1" dirty="0">
                <a:latin typeface="Century Gothic" panose="020B0502020202020204" pitchFamily="34" charset="0"/>
                <a:ea typeface="Arial-Rounded"/>
                <a:cs typeface="Arial-Rounded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0331" y="2051551"/>
            <a:ext cx="54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8" grpId="0"/>
      <p:bldP spid="59" grpId="0"/>
      <p:bldP spid="60" grpId="0"/>
      <p:bldP spid="6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35" y="1224502"/>
            <a:ext cx="7991254" cy="4885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28" y="1532964"/>
            <a:ext cx="7971863" cy="4312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4470" y="5717653"/>
            <a:ext cx="2968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Hà vẽ xe đạp</a:t>
            </a:r>
            <a:r>
              <a:rPr lang="en-US" sz="4000" dirty="0">
                <a:latin typeface="Quicksand Medium" panose="00000600000000000000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0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31145" y="5730449"/>
            <a:ext cx="552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413475" y="5730076"/>
            <a:ext cx="426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80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27: </a:t>
            </a:r>
            <a:r>
              <a:rPr lang="en-US" sz="9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 v  X x</a:t>
            </a:r>
            <a:endParaRPr sz="96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0"/>
            <a:ext cx="284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21893" y="2353146"/>
            <a:ext cx="7010400" cy="3429000"/>
            <a:chOff x="384" y="1680"/>
            <a:chExt cx="1680" cy="960"/>
          </a:xfrm>
        </p:grpSpPr>
        <p:sp>
          <p:nvSpPr>
            <p:cNvPr id="10249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5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0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5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880784" y="381000"/>
            <a:ext cx="5450416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rgbClr val="FF3300"/>
                </a:solidFill>
                <a:latin typeface=".VnAvant" pitchFamily="34" charset="0"/>
              </a:rPr>
              <a:t>       v</a:t>
            </a:r>
            <a:r>
              <a:rPr lang="en-US" altLang="en-US" sz="9600" b="1" dirty="0">
                <a:solidFill>
                  <a:srgbClr val="FF33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438400" y="2438400"/>
            <a:ext cx="3251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>
                <a:latin typeface="Century Gothic" pitchFamily="34" charset="0"/>
                <a:cs typeface="Times New Roman" pitchFamily="18" charset="0"/>
              </a:rPr>
              <a:t>    </a:t>
            </a:r>
            <a:r>
              <a:rPr lang="en-US" altLang="en-US" sz="96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v</a:t>
            </a:r>
            <a:r>
              <a:rPr lang="en-US" altLang="en-US" sz="9600" b="1" dirty="0"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689600" y="2438400"/>
            <a:ext cx="345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  </a:t>
            </a:r>
            <a:r>
              <a:rPr lang="en-US" altLang="en-US" sz="9600" b="1" dirty="0">
                <a:latin typeface=".VnAvant" pitchFamily="34" charset="0"/>
                <a:cs typeface="Times New Roman" pitchFamily="18" charset="0"/>
              </a:rPr>
              <a:t>e</a:t>
            </a:r>
            <a:r>
              <a:rPr lang="en-US" altLang="en-US" sz="96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042781" y="4038600"/>
            <a:ext cx="2308634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 err="1">
                <a:latin typeface=".VnAvant" pitchFamily="34" charset="0"/>
                <a:cs typeface="Times New Roman" pitchFamily="18" charset="0"/>
              </a:rPr>
              <a:t>vẽ</a:t>
            </a:r>
            <a:endParaRPr lang="en-US" altLang="en-US" sz="96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5060886" y="4083114"/>
            <a:ext cx="1321807" cy="157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vant" pitchFamily="34" charset="0"/>
              </a:rPr>
              <a:t>v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21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0"/>
            <a:ext cx="284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876800" y="457200"/>
            <a:ext cx="224827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rgbClr val="C00000"/>
                </a:solidFill>
                <a:latin typeface=".VnAvant" pitchFamily="34" charset="0"/>
              </a:rPr>
              <a:t>  </a:t>
            </a:r>
            <a:r>
              <a:rPr lang="en-US" altLang="en-US" sz="9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52253" y="2246014"/>
            <a:ext cx="6807200" cy="3276600"/>
            <a:chOff x="384" y="1680"/>
            <a:chExt cx="1680" cy="960"/>
          </a:xfrm>
        </p:grpSpPr>
        <p:sp>
          <p:nvSpPr>
            <p:cNvPr id="1127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5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5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743200" y="2438400"/>
            <a:ext cx="3251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rgbClr val="0000FF"/>
                </a:solidFill>
                <a:latin typeface=".VnAvant" pitchFamily="34" charset="0"/>
              </a:rPr>
              <a:t>     </a:t>
            </a:r>
            <a:r>
              <a:rPr lang="en-US" altLang="en-US" sz="9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altLang="en-US" sz="9600" b="1" dirty="0">
                <a:solidFill>
                  <a:srgbClr val="FF33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6502400" y="2362200"/>
            <a:ext cx="2946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>
                <a:latin typeface="Century Gothic" pitchFamily="34" charset="0"/>
              </a:rPr>
              <a:t> e</a:t>
            </a:r>
            <a:r>
              <a:rPr lang="en-US" altLang="en-US" sz="9600" b="1" dirty="0">
                <a:solidFill>
                  <a:srgbClr val="FF33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142817" y="3557589"/>
            <a:ext cx="203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FF33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178583" y="3889973"/>
            <a:ext cx="270698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 dirty="0" err="1">
                <a:solidFill>
                  <a:srgbClr val="C00000"/>
                </a:solidFill>
                <a:latin typeface=".VnAvant" pitchFamily="34" charset="0"/>
              </a:rPr>
              <a:t>x</a:t>
            </a:r>
            <a:r>
              <a:rPr lang="en-US" altLang="en-US" sz="9600" b="1" dirty="0" err="1">
                <a:latin typeface=".VnAvant" pitchFamily="34" charset="0"/>
              </a:rPr>
              <a:t>e</a:t>
            </a:r>
            <a:endParaRPr lang="en-US" altLang="en-US" sz="9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76" y="2028178"/>
            <a:ext cx="10972190" cy="230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17" y="4556438"/>
            <a:ext cx="4700016" cy="86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284" y="4654276"/>
            <a:ext cx="4758281" cy="665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2745" y="911129"/>
            <a:ext cx="566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8212" y="911129"/>
            <a:ext cx="566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974" y="4376103"/>
            <a:ext cx="5661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2857" y="4354716"/>
            <a:ext cx="617916" cy="114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4791" y="4365340"/>
            <a:ext cx="5661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98740" y="4383500"/>
            <a:ext cx="623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79184" y="4383448"/>
            <a:ext cx="5517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4601" y="4364914"/>
            <a:ext cx="5517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895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1083</TotalTime>
  <Words>162</Words>
  <Application>Microsoft Office PowerPoint</Application>
  <PresentationFormat>Widescreen</PresentationFormat>
  <Paragraphs>52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Arial</vt:lpstr>
      <vt:lpstr>Arial-Rounded</vt:lpstr>
      <vt:lpstr>Calibri</vt:lpstr>
      <vt:lpstr>Calibri Light</vt:lpstr>
      <vt:lpstr>Century Gothic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27: V v  X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Administrator</cp:lastModifiedBy>
  <cp:revision>115</cp:revision>
  <dcterms:created xsi:type="dcterms:W3CDTF">2020-05-19T07:29:54Z</dcterms:created>
  <dcterms:modified xsi:type="dcterms:W3CDTF">2024-10-21T14:13:23Z</dcterms:modified>
</cp:coreProperties>
</file>